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3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CEAEC-28D9-48F9-997B-C75F1920807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881-C04C-4E0D-907F-178178953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9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4629-C48E-406B-9CB1-FD0A6D4B08B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A53E-132D-49B5-87B9-426D60D8F6E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252B-ECAB-44AB-9485-5DDA09D5F3B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614FF-C29D-4A1E-ADE7-18CDFEC7954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0F2E-72A8-4653-82D6-A6581DEA1410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0A87-0744-4846-9BC8-C307E68326A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9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C017D-1D32-44C4-9017-119D01B90EA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C2C5B-DDCD-4CC8-946E-AD509C0CCCD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3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FDEB-3C1C-4B56-913B-911E431C4C9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6DFE-16EF-40D4-9200-1C7D9B465CC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4A01-FEC8-4859-8DC5-8A334782E058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CFB36-2A89-4081-B3CC-F5D9763CB78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0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A3B0D-6080-432D-9A74-FDA3E31C148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9709D-D058-4DF4-9932-30FC5917D73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BE04-5B3E-4356-9345-B78F6FB4B92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046B-F3DA-45A0-8CCA-B5ADD328D5E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96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A74B-A18F-4C54-A4CC-901CFB97EF5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FF7C-1787-4BD4-8802-1B298676404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9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5B03-68BC-4316-9BAC-DE99DE75FB9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197D-8459-4B5E-A234-DA20F5B39D7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4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336D-3C39-46B5-A16C-2C403DFAF62B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C87C8-8000-4F18-AD98-A51E6760974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FB0B39-AC5B-4DD3-A839-E1E6A81A490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28/07/57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B7A75-FCB4-41C1-81A2-DFDB45BE94A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914400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" descr="C:\Users\User\Desktop\RID Logo\RID Logo - Color\logo_rid_thai_C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57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3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IFAS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Flood Analysis System</a:t>
            </a:r>
          </a:p>
          <a:p>
            <a:r>
              <a:rPr lang="en-US" dirty="0" smtClean="0"/>
              <a:t>Distributed by ICHARM (PWRI – JAPAN) since 2009</a:t>
            </a:r>
          </a:p>
          <a:p>
            <a:r>
              <a:rPr lang="en-US" dirty="0" smtClean="0"/>
              <a:t>Rainfall – Runoff Model (Hydrological Model)</a:t>
            </a:r>
          </a:p>
          <a:p>
            <a:r>
              <a:rPr lang="en-US" dirty="0" smtClean="0"/>
              <a:t>3 Versions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IFAS 1.2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IFAS 1.3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IFAS 2.0 (latest June 2014)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23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Parameter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 Parameter Set</a:t>
            </a:r>
          </a:p>
          <a:p>
            <a:pPr marL="0" indent="0">
              <a:buNone/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- Surface Parameter (Surface Tank)</a:t>
            </a:r>
          </a:p>
          <a:p>
            <a:pPr marL="0" indent="0">
              <a:buNone/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- Aquifer Parameter (Groundwater Tank)</a:t>
            </a:r>
          </a:p>
          <a:p>
            <a:pPr marL="0" indent="0">
              <a:buNone/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- River Course Parameter (River Course Tank)</a:t>
            </a: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015"/>
            <a:ext cx="3024336" cy="265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9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Parameter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3725714" cy="438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0"/>
            <a:ext cx="3718095" cy="439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63037"/>
            <a:ext cx="3702858" cy="438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4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Parameter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9"/>
            <a:ext cx="2314600" cy="57606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Surface Parameter</a:t>
            </a:r>
          </a:p>
          <a:p>
            <a:pPr marL="0" indent="0">
              <a:buNone/>
            </a:pP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078349"/>
              </p:ext>
            </p:extLst>
          </p:nvPr>
        </p:nvGraphicFramePr>
        <p:xfrm>
          <a:off x="251520" y="1844824"/>
          <a:ext cx="590465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37"/>
                <a:gridCol w="1459495"/>
                <a:gridCol w="2736304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No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Parameter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Definition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Unit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SKF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Final infiltration capacity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cm/s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HFMXD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Maximum Storage height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HFMND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Rapid intermediate flow</a:t>
                      </a:r>
                    </a:p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Height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where occurs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HFOD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Height where ground infiltration occurs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SNF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Surface roughness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coefficient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r>
                        <a:rPr lang="en-US" sz="2000" b="1" baseline="30000" dirty="0" smtClean="0">
                          <a:latin typeface="TH SarabunPSK" pitchFamily="34" charset="-34"/>
                          <a:cs typeface="TH SarabunPSK" pitchFamily="34" charset="-34"/>
                        </a:rPr>
                        <a:t>-1/3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FALFX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Rapid intermediate flow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Regulation 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coefficient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HIFD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Initial storage height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68795"/>
              </p:ext>
            </p:extLst>
          </p:nvPr>
        </p:nvGraphicFramePr>
        <p:xfrm>
          <a:off x="6372200" y="1988840"/>
          <a:ext cx="2448272" cy="2590800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ป่าไม้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ไม้พุ่ม ต้นไม้ประปราย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เกษตรกรรม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ที่อยู่อาศัย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แหล่งน้ำ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6300192" y="5013176"/>
            <a:ext cx="26981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HFMXD &gt; HFMND &gt; HFOD</a:t>
            </a:r>
          </a:p>
        </p:txBody>
      </p:sp>
    </p:spTree>
    <p:extLst>
      <p:ext uri="{BB962C8B-B14F-4D97-AF65-F5344CB8AC3E}">
        <p14:creationId xmlns:p14="http://schemas.microsoft.com/office/powerpoint/2010/main" val="18889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Parameter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9"/>
            <a:ext cx="2314600" cy="57606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Aquifer Parameter</a:t>
            </a:r>
          </a:p>
          <a:p>
            <a:pPr marL="0" indent="0">
              <a:buNone/>
            </a:pP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161426"/>
              </p:ext>
            </p:extLst>
          </p:nvPr>
        </p:nvGraphicFramePr>
        <p:xfrm>
          <a:off x="1475656" y="2132856"/>
          <a:ext cx="633670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37"/>
                <a:gridCol w="1459495"/>
                <a:gridCol w="2736304"/>
                <a:gridCol w="1512168"/>
              </a:tblGrid>
              <a:tr h="4697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No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Parameter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Definition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Unit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AUD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Slow intermediate flow</a:t>
                      </a:r>
                    </a:p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Regulation coefficient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(1/mm/day)</a:t>
                      </a:r>
                      <a:r>
                        <a:rPr lang="en-US" sz="2000" b="1" baseline="30000" dirty="0" smtClean="0">
                          <a:latin typeface="TH SarabunPSK" pitchFamily="34" charset="-34"/>
                          <a:cs typeface="TH SarabunPSK" pitchFamily="34" charset="-34"/>
                        </a:rPr>
                        <a:t>1/2</a:t>
                      </a:r>
                      <a:endParaRPr lang="en-US" sz="2000" b="1" baseline="30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AGD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Base flow coefficient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1/day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HCGD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Storage height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where the slow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intermediate flow occurs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HIGD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Initial storage height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3805776" y="5085184"/>
            <a:ext cx="14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HCGD ≥ HIGD</a:t>
            </a:r>
          </a:p>
        </p:txBody>
      </p:sp>
    </p:spTree>
    <p:extLst>
      <p:ext uri="{BB962C8B-B14F-4D97-AF65-F5344CB8AC3E}">
        <p14:creationId xmlns:p14="http://schemas.microsoft.com/office/powerpoint/2010/main" val="11239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Parameter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9"/>
            <a:ext cx="3106688" cy="57606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River Course Parameter</a:t>
            </a:r>
          </a:p>
          <a:p>
            <a:pPr marL="0" indent="0">
              <a:buNone/>
            </a:pP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80473"/>
              </p:ext>
            </p:extLst>
          </p:nvPr>
        </p:nvGraphicFramePr>
        <p:xfrm>
          <a:off x="251520" y="1844824"/>
          <a:ext cx="59046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37"/>
                <a:gridCol w="1387487"/>
                <a:gridCol w="2880320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No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Parameter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Definition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Unit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RBW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Constant of the Resume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Law: c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RBS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Constant of the Resume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Law: 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RNS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Manning’s roughness 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coefficient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r>
                        <a:rPr lang="en-US" sz="2000" b="1" baseline="30000" dirty="0" smtClean="0">
                          <a:latin typeface="TH SarabunPSK" pitchFamily="34" charset="-34"/>
                          <a:cs typeface="TH SarabunPSK" pitchFamily="34" charset="-34"/>
                        </a:rPr>
                        <a:t>-1/3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/s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RRID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Initial water table of river channel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m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RGWD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Infiltration of aquifer tank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1/day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6-10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Coefficient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of cross shape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6599"/>
              </p:ext>
            </p:extLst>
          </p:nvPr>
        </p:nvGraphicFramePr>
        <p:xfrm>
          <a:off x="6372200" y="1988840"/>
          <a:ext cx="2448272" cy="1554480"/>
        </p:xfrm>
        <a:graphic>
          <a:graphicData uri="http://schemas.openxmlformats.org/drawingml/2006/table">
            <a:tbl>
              <a:tblPr firstRow="1" bandRow="1"/>
              <a:tblGrid>
                <a:gridCol w="648072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Range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3-4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Range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5-64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&gt; 65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6516216" y="3717032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Number of cell type</a:t>
            </a:r>
          </a:p>
        </p:txBody>
      </p:sp>
    </p:spTree>
    <p:extLst>
      <p:ext uri="{BB962C8B-B14F-4D97-AF65-F5344CB8AC3E}">
        <p14:creationId xmlns:p14="http://schemas.microsoft.com/office/powerpoint/2010/main" val="3123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Dam Control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144" y="1296570"/>
            <a:ext cx="3744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 Method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- Fixed Rate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- Fixed Value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- Fixed Rate and Fix Value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- Other Method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2" y="3731108"/>
            <a:ext cx="22669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4967"/>
            <a:ext cx="22479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63205"/>
            <a:ext cx="22288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22288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2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Simulation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half" idx="1"/>
          </p:nvPr>
        </p:nvSpPr>
        <p:spPr>
          <a:xfrm>
            <a:off x="5158585" y="2817562"/>
            <a:ext cx="3373855" cy="2195614"/>
          </a:xfrm>
        </p:spPr>
        <p:txBody>
          <a:bodyPr/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จับคู่ข้อมูลน้ำฝนกับค่า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parameter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เพื่อสร้างแบบจำลอง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(1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คู่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/ simulation)</a:t>
            </a:r>
            <a:endParaRPr lang="th-TH" sz="2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calibrate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ให้ปรับที่ค่า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parameter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4355976" y="2312876"/>
            <a:ext cx="792088" cy="21602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2" name="ลูกศรขวา 11"/>
          <p:cNvSpPr/>
          <p:nvPr/>
        </p:nvSpPr>
        <p:spPr>
          <a:xfrm>
            <a:off x="4355976" y="3356992"/>
            <a:ext cx="792088" cy="21602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" y="1427187"/>
            <a:ext cx="36576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80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Result Viewer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577" y="2004897"/>
            <a:ext cx="895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33" y="1396933"/>
            <a:ext cx="6886667" cy="454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3288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06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Result Viewer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99" y="1295400"/>
            <a:ext cx="6860001" cy="4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4097143" cy="421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31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IFAS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276350"/>
            <a:ext cx="6894513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6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IFAS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Elevation Data (DEM)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Land Use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Rainfall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Basin Data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802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IFAS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72209"/>
            <a:ext cx="3322712" cy="53265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Condition</a:t>
            </a:r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 bwMode="auto">
          <a:xfrm>
            <a:off x="4572000" y="1639341"/>
            <a:ext cx="4114800" cy="4309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Project Information Manager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Basin Data Manager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Rainfall Data Manager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Parameter Manager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Dam Control Manager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Simulation Manager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Result Viewer</a:t>
            </a:r>
          </a:p>
          <a:p>
            <a:pPr marL="0" indent="0">
              <a:buFont typeface="Arial" charset="0"/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KML Exporter</a:t>
            </a:r>
            <a:endParaRPr lang="th-TH" sz="2800" b="1" dirty="0" smtClean="0">
              <a:solidFill>
                <a:srgbClr val="0066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ตัวแทนเนื้อหา 2"/>
          <p:cNvSpPr txBox="1">
            <a:spLocks/>
          </p:cNvSpPr>
          <p:nvPr/>
        </p:nvSpPr>
        <p:spPr bwMode="auto">
          <a:xfrm>
            <a:off x="457200" y="2924944"/>
            <a:ext cx="3322712" cy="5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Input</a:t>
            </a:r>
          </a:p>
        </p:txBody>
      </p:sp>
      <p:sp>
        <p:nvSpPr>
          <p:cNvPr id="9" name="ตัวแทนเนื้อหา 2"/>
          <p:cNvSpPr txBox="1">
            <a:spLocks/>
          </p:cNvSpPr>
          <p:nvPr/>
        </p:nvSpPr>
        <p:spPr bwMode="auto">
          <a:xfrm>
            <a:off x="251520" y="4696545"/>
            <a:ext cx="3600400" cy="53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H SarabunPSK" pitchFamily="34" charset="-34"/>
                <a:cs typeface="TH SarabunPSK" pitchFamily="34" charset="-34"/>
              </a:rPr>
              <a:t>Simulation and Output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3635896" y="1711349"/>
            <a:ext cx="576064" cy="3494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0" name="ลูกศรขวา 9"/>
          <p:cNvSpPr/>
          <p:nvPr/>
        </p:nvSpPr>
        <p:spPr>
          <a:xfrm>
            <a:off x="3635896" y="3007493"/>
            <a:ext cx="576064" cy="34949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3635896" y="4735685"/>
            <a:ext cx="576064" cy="349499"/>
          </a:xfrm>
          <a:prstGeom prst="right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/>
      <p:bldP spid="2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Project Information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019800" y="1772816"/>
            <a:ext cx="1216496" cy="1395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2" name="ลูกศรขวา 11"/>
          <p:cNvSpPr/>
          <p:nvPr/>
        </p:nvSpPr>
        <p:spPr>
          <a:xfrm>
            <a:off x="5638800" y="3060576"/>
            <a:ext cx="288032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14" name="ลูกศรขวา 13"/>
          <p:cNvSpPr/>
          <p:nvPr/>
        </p:nvSpPr>
        <p:spPr>
          <a:xfrm flipH="1">
            <a:off x="7283338" y="1664804"/>
            <a:ext cx="288032" cy="2160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graphicFrame>
        <p:nvGraphicFramePr>
          <p:cNvPr id="17" name="ตัวแทนเนื้อหา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4329731"/>
              </p:ext>
            </p:extLst>
          </p:nvPr>
        </p:nvGraphicFramePr>
        <p:xfrm>
          <a:off x="4716016" y="3733800"/>
          <a:ext cx="4038600" cy="124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1384"/>
                <a:gridCol w="1371600"/>
                <a:gridCol w="1515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X.90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ละติจูด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ลองจิจูด</a:t>
                      </a:r>
                      <a:endParaRPr lang="en-US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มุมล่างซ้าย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deg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, 25 min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 </a:t>
                      </a:r>
                      <a:r>
                        <a:rPr lang="en-US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deg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, 10 min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มุมบนขวา</a:t>
                      </a:r>
                      <a:endParaRPr lang="en-US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 </a:t>
                      </a:r>
                      <a:r>
                        <a:rPr lang="en-US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deg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, 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100 </a:t>
                      </a:r>
                      <a:r>
                        <a:rPr lang="en-US" sz="20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deg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, 40 min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5536" y="3789040"/>
            <a:ext cx="41754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Cell Size		        1 </a:t>
            </a:r>
            <a:r>
              <a:rPr lang="th-TH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ตารางกิโลเมตร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Start-End Date, Time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- hourly (0 h – _ h)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- daily   (0 h – 23 h)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Time Interval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- hourly 60 minute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- daily   1,440 minute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5900"/>
            <a:ext cx="41052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42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Project Information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3362216"/>
            <a:ext cx="41754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Target Elevation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- </a:t>
            </a:r>
            <a:r>
              <a:rPr lang="en-US" sz="24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GlobalMap</a:t>
            </a: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(Elevation)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Land Use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- </a:t>
            </a:r>
            <a:r>
              <a:rPr lang="en-US" sz="24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GlobalMap</a:t>
            </a: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(Land Cover)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32" y="1431801"/>
            <a:ext cx="38576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39366"/>
            <a:ext cx="3702858" cy="44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725714" cy="440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10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Basin Data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95" y="3501008"/>
            <a:ext cx="4380953" cy="303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359" y="1447800"/>
            <a:ext cx="48863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43" y="1419225"/>
            <a:ext cx="28003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18" y="3955160"/>
            <a:ext cx="24574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72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Basin Data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1" y="1122529"/>
            <a:ext cx="463867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วงรี 1"/>
          <p:cNvSpPr/>
          <p:nvPr/>
        </p:nvSpPr>
        <p:spPr>
          <a:xfrm>
            <a:off x="5181600" y="1447800"/>
            <a:ext cx="457200" cy="3810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Rainfall Data Manager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1496770"/>
            <a:ext cx="37444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Satellite Rainfall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GSMaP</a:t>
            </a: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>
                <a:solidFill>
                  <a:prstClr val="white">
                    <a:lumMod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(0.1 degree = 10 x 10 km)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Past time – </a:t>
            </a:r>
            <a:r>
              <a:rPr lang="en-US" sz="24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GSMaP</a:t>
            </a: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MVK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Present – </a:t>
            </a:r>
            <a:r>
              <a:rPr lang="en-US" sz="24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GSMaP</a:t>
            </a: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NRT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TRMM </a:t>
            </a:r>
            <a:r>
              <a:rPr lang="en-US" sz="2400" b="1" dirty="0">
                <a:solidFill>
                  <a:prstClr val="white">
                    <a:lumMod val="50000"/>
                  </a:prstClr>
                </a:solidFill>
                <a:latin typeface="TH SarabunPSK" pitchFamily="34" charset="-34"/>
                <a:cs typeface="TH SarabunPSK" pitchFamily="34" charset="-34"/>
              </a:rPr>
              <a:t>(0.25 degree = 25 x 25 km)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Past time – 3B42RT V5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Present – 3B42RT V6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Ground-based Rainfall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CSV File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Thiessen</a:t>
            </a: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Method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Time Difference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2646" y="4492277"/>
            <a:ext cx="3239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Download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Import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2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Edit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9338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95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354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IFAS</vt:lpstr>
      <vt:lpstr>IFAS</vt:lpstr>
      <vt:lpstr>IFAS</vt:lpstr>
      <vt:lpstr>IFAS</vt:lpstr>
      <vt:lpstr>Project Information Manager</vt:lpstr>
      <vt:lpstr>Project Information Manager</vt:lpstr>
      <vt:lpstr>Basin Data Manager</vt:lpstr>
      <vt:lpstr>Basin Data Manager</vt:lpstr>
      <vt:lpstr>Rainfall Data Manager</vt:lpstr>
      <vt:lpstr>Parameter Manager</vt:lpstr>
      <vt:lpstr>Parameter Manager</vt:lpstr>
      <vt:lpstr>Parameter Manager</vt:lpstr>
      <vt:lpstr>Parameter Manager</vt:lpstr>
      <vt:lpstr>Parameter Manager</vt:lpstr>
      <vt:lpstr>Dam Control Manager</vt:lpstr>
      <vt:lpstr>Simulation Manager</vt:lpstr>
      <vt:lpstr>Result Viewer</vt:lpstr>
      <vt:lpstr>Result Viewer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IFAS</dc:title>
  <dc:creator>supinda</dc:creator>
  <cp:lastModifiedBy>Supinda</cp:lastModifiedBy>
  <cp:revision>7</cp:revision>
  <dcterms:created xsi:type="dcterms:W3CDTF">2013-09-23T16:23:31Z</dcterms:created>
  <dcterms:modified xsi:type="dcterms:W3CDTF">2014-07-27T18:35:42Z</dcterms:modified>
</cp:coreProperties>
</file>